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307" r:id="rId3"/>
    <p:sldId id="305" r:id="rId4"/>
    <p:sldId id="308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300" r:id="rId15"/>
    <p:sldId id="301" r:id="rId16"/>
    <p:sldId id="302" r:id="rId17"/>
    <p:sldId id="303" r:id="rId18"/>
    <p:sldId id="304" r:id="rId19"/>
    <p:sldId id="309" r:id="rId20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165A8B"/>
    <a:srgbClr val="105A5B"/>
    <a:srgbClr val="1376BA"/>
    <a:srgbClr val="1C86C0"/>
    <a:srgbClr val="FFFF00"/>
    <a:srgbClr val="B3D3EA"/>
    <a:srgbClr val="78AD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21" autoAdjust="0"/>
    <p:restoredTop sz="95596" autoAdjust="0"/>
  </p:normalViewPr>
  <p:slideViewPr>
    <p:cSldViewPr>
      <p:cViewPr varScale="1">
        <p:scale>
          <a:sx n="89" d="100"/>
          <a:sy n="89" d="100"/>
        </p:scale>
        <p:origin x="116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aseline="0"/>
            </a:lvl1pPr>
          </a:lstStyle>
          <a:p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endParaRPr lang="en-US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aseline="0"/>
            </a:lvl1pPr>
          </a:lstStyle>
          <a:p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fld id="{266A33D2-B3E1-4E39-9DEE-7CCA121FC0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6712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D7CAC-6AE7-48C5-B48B-07B769722586}" type="slidenum">
              <a:rPr lang="en-US"/>
              <a:pPr/>
              <a:t>1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531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457200"/>
            <a:ext cx="7772400" cy="704850"/>
          </a:xfrm>
          <a:effectLst>
            <a:outerShdw algn="ctr" rotWithShape="0">
              <a:schemeClr val="bg1"/>
            </a:outerShdw>
          </a:effectLst>
        </p:spPr>
        <p:txBody>
          <a:bodyPr/>
          <a:lstStyle>
            <a:lvl1pPr>
              <a:defRPr sz="3600">
                <a:solidFill>
                  <a:schemeClr val="hlink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143000"/>
            <a:ext cx="7772400" cy="685800"/>
          </a:xfrm>
          <a:effectLst>
            <a:outerShdw algn="ctr" rotWithShape="0">
              <a:schemeClr val="bg1"/>
            </a:outerShdw>
          </a:effectLst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hlink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205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1905000"/>
            <a:ext cx="1828800" cy="4495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1905000"/>
            <a:ext cx="5334000" cy="4495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186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046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6581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667000"/>
            <a:ext cx="3581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667000"/>
            <a:ext cx="3581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386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51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773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822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4426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6842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1905000"/>
            <a:ext cx="7315200" cy="71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667000"/>
            <a:ext cx="73152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19400" y="1981200"/>
            <a:ext cx="4648200" cy="704850"/>
          </a:xfrm>
          <a:effectLst>
            <a:outerShdw dist="12700" algn="ctr" rotWithShape="0">
              <a:schemeClr val="bg1"/>
            </a:outerShdw>
          </a:effectLst>
        </p:spPr>
        <p:txBody>
          <a:bodyPr/>
          <a:lstStyle/>
          <a:p>
            <a:r>
              <a:rPr lang="en-US" dirty="0" smtClean="0"/>
              <a:t> Dot Net  Application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541609" y="4419600"/>
            <a:ext cx="301364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</a:t>
            </a:r>
            <a:r>
              <a:rPr lang="en-US" b="1" dirty="0" smtClean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S. LAKSHMANAN,</a:t>
            </a:r>
            <a:endParaRPr lang="en-US" b="1" dirty="0">
              <a:ln w="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DEPT. OF B. VOC. (SD &amp; SA</a:t>
            </a:r>
            <a:r>
              <a:rPr lang="en-US" b="1" dirty="0" smtClean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</a:t>
            </a:r>
            <a:endParaRPr lang="en-US" b="1" dirty="0">
              <a:ln w="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ST. JOSEPH'S </a:t>
            </a:r>
            <a:r>
              <a:rPr lang="en-US" b="1" dirty="0" smtClean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COLLEGE.</a:t>
            </a:r>
            <a:endParaRPr lang="en-US" b="1" dirty="0">
              <a:ln w="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3917" y="457200"/>
            <a:ext cx="6579815" cy="6342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Mobile Application(smart Device Application)</a:t>
            </a:r>
          </a:p>
        </p:txBody>
      </p:sp>
      <p:sp>
        <p:nvSpPr>
          <p:cNvPr id="3" name="Rectangle 2"/>
          <p:cNvSpPr/>
          <p:nvPr/>
        </p:nvSpPr>
        <p:spPr>
          <a:xfrm>
            <a:off x="1295400" y="1676400"/>
            <a:ext cx="5410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Now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develop only window based mobile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application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it can developed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only micro soft Visual studio-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2008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61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08651" y="838200"/>
            <a:ext cx="2475229" cy="5799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Office Application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1804126" y="2209800"/>
            <a:ext cx="3929281" cy="3795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we need to 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developed 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external tool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38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609600"/>
            <a:ext cx="4572000" cy="57996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WPF(Window present Foundation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1905506"/>
            <a:ext cx="82296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baseline="30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Windows Presentation Foundation </a:t>
            </a:r>
            <a:r>
              <a:rPr lang="en-US" baseline="30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(WPF</a:t>
            </a:r>
            <a:r>
              <a:rPr lang="en-US" baseline="30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is a graphical subsystem for rendering user interfaces in Windows-based applications by Microsoft. </a:t>
            </a:r>
            <a:endParaRPr lang="en-US" baseline="300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baseline="30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WPF</a:t>
            </a:r>
            <a:r>
              <a:rPr lang="en-US" baseline="30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previously known as "Avalon", was initially released as part of .NET Framework 3.0. 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baseline="30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WPF can be  develop forms,animation,videos.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baseline="30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(XAML)(2D &amp; 3D form web application)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baseline="30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It allows you to create  windows application as well as application which can run over the browser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200000"/>
              </a:lnSpc>
            </a:pPr>
            <a:endParaRPr lang="en-US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4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7400" y="609600"/>
            <a:ext cx="5029197" cy="5257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WCF(Window Communication Foundation)</a:t>
            </a:r>
          </a:p>
        </p:txBody>
      </p:sp>
      <p:sp>
        <p:nvSpPr>
          <p:cNvPr id="3" name="Rectangle 2"/>
          <p:cNvSpPr/>
          <p:nvPr/>
        </p:nvSpPr>
        <p:spPr>
          <a:xfrm>
            <a:off x="914400" y="1981200"/>
            <a:ext cx="7772400" cy="39568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lnSpc>
                <a:spcPct val="200000"/>
              </a:lnSpc>
              <a:buFont typeface="Wingdings" pitchFamily="2" charset="2"/>
              <a:buChar char="v"/>
            </a:pPr>
            <a:r>
              <a:rPr lang="en-US" baseline="30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Windows Communication Foundation (WCF) is a framework for building service-oriented applications</a:t>
            </a:r>
            <a:r>
              <a:rPr lang="en-US" baseline="30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l">
              <a:lnSpc>
                <a:spcPct val="200000"/>
              </a:lnSpc>
              <a:buFont typeface="Wingdings" pitchFamily="2" charset="2"/>
              <a:buChar char="v"/>
            </a:pPr>
            <a:r>
              <a:rPr lang="en-US" baseline="30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aseline="30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Using WCF, you can send data as asynchronous messages from one service endpoint to another. </a:t>
            </a:r>
            <a:endParaRPr lang="en-US" baseline="300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lnSpc>
                <a:spcPct val="200000"/>
              </a:lnSpc>
              <a:buFont typeface="Wingdings" pitchFamily="2" charset="2"/>
              <a:buChar char="v"/>
            </a:pPr>
            <a:r>
              <a:rPr lang="en-US" baseline="30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baseline="30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service endpoint can be part of a continuously available service hosted by IIS, or it can be a service hosted in an application.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lnSpc>
                <a:spcPct val="200000"/>
              </a:lnSpc>
              <a:buFont typeface="Wingdings" pitchFamily="2" charset="2"/>
              <a:buChar char="v"/>
            </a:pPr>
            <a:r>
              <a:rPr lang="en-US" baseline="30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it </a:t>
            </a:r>
            <a:r>
              <a:rPr lang="en-US" baseline="30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can develop </a:t>
            </a:r>
            <a:r>
              <a:rPr lang="en-US" baseline="30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distributed application and services </a:t>
            </a:r>
            <a:r>
              <a:rPr lang="en-US" baseline="30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application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200000"/>
              </a:lnSpc>
            </a:pPr>
            <a:endParaRPr lang="en-US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92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77602" y="762000"/>
            <a:ext cx="4554452" cy="5799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Silver light(Animated presentation)</a:t>
            </a:r>
          </a:p>
        </p:txBody>
      </p:sp>
      <p:sp>
        <p:nvSpPr>
          <p:cNvPr id="3" name="Rectangle 2"/>
          <p:cNvSpPr/>
          <p:nvPr/>
        </p:nvSpPr>
        <p:spPr>
          <a:xfrm>
            <a:off x="838200" y="1676400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 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028617"/>
            <a:ext cx="8305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Microsoft Silverlight is  used to </a:t>
            </a:r>
            <a:r>
              <a:rPr lang="en-US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create    </a:t>
            </a:r>
            <a:r>
              <a:rPr lang="en-US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Rich </a:t>
            </a:r>
            <a:r>
              <a:rPr lang="en-US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Internet </a:t>
            </a:r>
            <a:r>
              <a:rPr lang="en-US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Applications(RIA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), similar to Adobe Flash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plugin for Silverlight is available for some browsers.</a:t>
            </a:r>
          </a:p>
          <a:p>
            <a:pPr marL="342900" indent="-342900"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It used HTML,XAML and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JavaScript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code and can be easily designed using Micro soft visual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studio integrated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Development Environment</a:t>
            </a:r>
          </a:p>
          <a:p>
            <a:pPr marL="342900" indent="-342900"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baseline="30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it can </a:t>
            </a:r>
            <a:r>
              <a:rPr lang="en-US" baseline="30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create  Graphics animation that are vector based.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baseline="30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Silverlight can work on different </a:t>
            </a:r>
            <a:r>
              <a:rPr lang="en-US" baseline="30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platform </a:t>
            </a:r>
            <a:r>
              <a:rPr lang="en-US" baseline="30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and different browser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26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66314" y="685800"/>
            <a:ext cx="2350323" cy="5257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Share Point(Server)</a:t>
            </a:r>
          </a:p>
        </p:txBody>
      </p:sp>
      <p:sp>
        <p:nvSpPr>
          <p:cNvPr id="3" name="Rectangle 2"/>
          <p:cNvSpPr/>
          <p:nvPr/>
        </p:nvSpPr>
        <p:spPr>
          <a:xfrm>
            <a:off x="685800" y="1905000"/>
            <a:ext cx="7391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Share point uses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Microsoft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open XML doc standard for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integration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Microsoft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office.</a:t>
            </a:r>
          </a:p>
          <a:p>
            <a:pPr marL="342900" indent="-342900"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Document meta data is also stored using this format.</a:t>
            </a:r>
          </a:p>
          <a:p>
            <a:pPr marL="342900" indent="-342900" algn="just">
              <a:lnSpc>
                <a:spcPct val="200000"/>
              </a:lnSpc>
              <a:buFont typeface="Wingdings" pitchFamily="2" charset="2"/>
              <a:buChar char="v"/>
            </a:pPr>
            <a:endParaRPr lang="en-US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SharePoint provides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various application programming interface(API).</a:t>
            </a:r>
          </a:p>
          <a:p>
            <a:pPr marL="342900" indent="-342900"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Client-Side,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Server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side ,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SOAP,Obiect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data based interface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042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91863" y="457200"/>
            <a:ext cx="2699457" cy="5799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Mona Android Apps</a:t>
            </a:r>
          </a:p>
        </p:txBody>
      </p:sp>
      <p:sp>
        <p:nvSpPr>
          <p:cNvPr id="3" name="Rectangle 2"/>
          <p:cNvSpPr/>
          <p:nvPr/>
        </p:nvSpPr>
        <p:spPr>
          <a:xfrm>
            <a:off x="1981200" y="2133600"/>
            <a:ext cx="4572000" cy="6258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can created  our own android apps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60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23930" y="533400"/>
            <a:ext cx="1826782" cy="5799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iPhone </a:t>
            </a:r>
            <a:r>
              <a:rPr lang="en-US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Apps</a:t>
            </a:r>
          </a:p>
        </p:txBody>
      </p:sp>
      <p:sp>
        <p:nvSpPr>
          <p:cNvPr id="3" name="Rectangle 2"/>
          <p:cNvSpPr/>
          <p:nvPr/>
        </p:nvSpPr>
        <p:spPr>
          <a:xfrm>
            <a:off x="425003" y="1752600"/>
            <a:ext cx="8077200" cy="2964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software application developed for use on Apple's </a:t>
            </a:r>
            <a:r>
              <a:rPr lang="en-US" sz="28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iOS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-powered iPhone devices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iPhone apps are available through the Apple App Store and are designed to run on Apple's </a:t>
            </a:r>
            <a:r>
              <a:rPr lang="en-US" sz="28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iOS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mobile operating 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system</a:t>
            </a:r>
          </a:p>
          <a:p>
            <a:pPr marL="457200" indent="-457200"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hich 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powers the iPhone as well as Apple's </a:t>
            </a:r>
            <a:r>
              <a:rPr lang="en-US" sz="28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iPad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and iPod Touch devices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06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1828800"/>
            <a:ext cx="82296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1" hangingPunct="1"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MVC stands for Model-View-Controller</a:t>
            </a:r>
          </a:p>
          <a:p>
            <a:pPr marL="342900" indent="-342900" algn="just" eaLnBrk="1" hangingPunct="1"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Mode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 is the actual internal representation</a:t>
            </a:r>
          </a:p>
          <a:p>
            <a:pPr marL="342900" indent="-342900" algn="just" eaLnBrk="1" hangingPunct="1"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View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(or a View) is a way of looking at or displaying the model</a:t>
            </a:r>
          </a:p>
          <a:p>
            <a:pPr marL="342900" indent="-342900" algn="just" eaLnBrk="1" hangingPunct="1"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Controlle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 provides for user input and modification</a:t>
            </a:r>
          </a:p>
          <a:p>
            <a:pPr marL="342900" indent="-342900" algn="just" eaLnBrk="1" hangingPunct="1"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These three components are usually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implemented</a:t>
            </a:r>
          </a:p>
          <a:p>
            <a:pPr algn="just" eaLnBrk="1" hangingPunct="1">
              <a:lnSpc>
                <a:spcPct val="200000"/>
              </a:lnSpc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as separate classes</a:t>
            </a:r>
          </a:p>
        </p:txBody>
      </p:sp>
      <p:sp>
        <p:nvSpPr>
          <p:cNvPr id="5" name="Rectangle 4"/>
          <p:cNvSpPr/>
          <p:nvPr/>
        </p:nvSpPr>
        <p:spPr>
          <a:xfrm>
            <a:off x="2515315" y="381000"/>
            <a:ext cx="1042273" cy="688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MVC</a:t>
            </a:r>
            <a:endParaRPr lang="en-US" sz="4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Callout 7"/>
          <p:cNvSpPr/>
          <p:nvPr/>
        </p:nvSpPr>
        <p:spPr bwMode="auto">
          <a:xfrm>
            <a:off x="4267200" y="725165"/>
            <a:ext cx="1752600" cy="1752600"/>
          </a:xfrm>
          <a:prstGeom prst="wedgeEllipseCallou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Business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layer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Oval Callout 8"/>
          <p:cNvSpPr/>
          <p:nvPr/>
        </p:nvSpPr>
        <p:spPr bwMode="auto">
          <a:xfrm>
            <a:off x="6900214" y="1219200"/>
            <a:ext cx="1752600" cy="1752600"/>
          </a:xfrm>
          <a:prstGeom prst="wedgeEllipseCallout">
            <a:avLst>
              <a:gd name="adj1" fmla="val -73742"/>
              <a:gd name="adj2" fmla="val 63970"/>
            </a:avLst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Presentation layer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Oval Callout 9"/>
          <p:cNvSpPr/>
          <p:nvPr/>
        </p:nvSpPr>
        <p:spPr bwMode="auto">
          <a:xfrm rot="21331259" flipH="1">
            <a:off x="5989371" y="3457399"/>
            <a:ext cx="1821687" cy="1647934"/>
          </a:xfrm>
          <a:prstGeom prst="wedgeEllipseCallout">
            <a:avLst>
              <a:gd name="adj1" fmla="val 74850"/>
              <a:gd name="adj2" fmla="val -38287"/>
            </a:avLst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Data link Layer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026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622174" y="2362200"/>
            <a:ext cx="4540625" cy="986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Thank You.</a:t>
            </a:r>
            <a:endParaRPr lang="en-US" sz="4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8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HISTORY  OF .NET?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1990 – next generation windows services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2000 - .NET framework(rename)</a:t>
            </a:r>
          </a:p>
          <a:p>
            <a:pPr>
              <a:buNone/>
            </a:pPr>
            <a:endParaRPr lang="en-US" sz="1800" b="1" u="sng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b="1" u="sng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b="1" u="sng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800" b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Net</a:t>
            </a:r>
            <a:endParaRPr lang="en-US" sz="1800" b="1" u="sng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It is a programming structure it is used for building ,deploying &amp; doing other services</a:t>
            </a:r>
          </a:p>
          <a:p>
            <a:pPr>
              <a:buFont typeface="Wingdings" pitchFamily="2" charset="2"/>
              <a:buChar char="ü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Also multiple plat form Independent  and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multiple language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Independent </a:t>
            </a:r>
          </a:p>
          <a:p>
            <a:pPr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38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315200" cy="715963"/>
          </a:xfrm>
        </p:spPr>
        <p:txBody>
          <a:bodyPr/>
          <a:lstStyle/>
          <a:p>
            <a:r>
              <a:rPr lang="en-US" dirty="0" smtClean="0"/>
              <a:t>.</a:t>
            </a:r>
            <a:r>
              <a:rPr lang="en-US" sz="4000" dirty="0" smtClean="0"/>
              <a:t>NET VERSIONS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57400"/>
            <a:ext cx="7315200" cy="37338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1.0 - .NET framework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1.1 - .NET 2003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2.0 - .NET 2003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3.0 –.NET 2005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3.5 –.NET 2008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4.0 - .NET 2010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4.5 -.NET 2012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5.5 -.NET 2013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15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.NET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It is a collection of services and classes.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It is a underlying layer between operating system and application.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Do not support pointer.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7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TYPES OF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8674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Windows application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Window Service Application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Web application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Console application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Mobile Application(smart Device Application)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Office Application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WPF(Window present Foundation)(XAML)(2D &amp; 3D form web application)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WCF(Window Communication Foundation)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Silver light(Animated presentation)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Share Point(Server)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Mona Android Apps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iPhone Apps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MVC(Model View Control)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98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WINDOWS APPLICATION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Desktop application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Forms are like vb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It contains controls</a:t>
            </a:r>
            <a:endParaRPr lang="en-US" sz="18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57200" y="228600"/>
            <a:ext cx="822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anose="020B0604020202020204" pitchFamily="34" charset="0"/>
              </a:defRPr>
            </a:lvl9pPr>
          </a:lstStyle>
          <a:p>
            <a:r>
              <a:rPr lang="en-US" smtClean="0"/>
              <a:t>TYPES OF APPLICATIONS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46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WEB APPLICATION</a:t>
            </a:r>
            <a:endParaRPr lang="en-US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Asp.net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 create dynamic web page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Server-side programming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GUI-graphical user interface</a:t>
            </a:r>
            <a:endParaRPr lang="en-US" sz="18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57200" y="0"/>
            <a:ext cx="822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anose="020B0604020202020204" pitchFamily="34" charset="0"/>
              </a:defRPr>
            </a:lvl9pPr>
          </a:lstStyle>
          <a:p>
            <a:r>
              <a:rPr lang="en-US" smtClean="0"/>
              <a:t>TYPES OF APPLICATIONS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85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CONSOLE APPLICATION</a:t>
            </a:r>
            <a:endParaRPr lang="en-US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Character-user-interface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Command </a:t>
            </a:r>
            <a:r>
              <a:rPr lang="en-US" sz="18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prompt.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endParaRPr lang="en-US" sz="18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57200" y="0"/>
            <a:ext cx="822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anose="020B0604020202020204" pitchFamily="34" charset="0"/>
              </a:defRPr>
            </a:lvl9pPr>
          </a:lstStyle>
          <a:p>
            <a:r>
              <a:rPr lang="en-US" smtClean="0"/>
              <a:t>TYPES OF APPLICATIONS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159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16034" y="457200"/>
            <a:ext cx="4143570" cy="6342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Window Service Application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762000" y="1905000"/>
            <a:ext cx="78486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l"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Microsoft  formally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know as network services enable you to create long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running</a:t>
            </a:r>
            <a:r>
              <a:rPr lang="en-US" baseline="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executable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application</a:t>
            </a:r>
          </a:p>
          <a:p>
            <a:pPr marL="457200" indent="-457200" algn="l"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that run in their own windows sessions</a:t>
            </a:r>
          </a:p>
          <a:p>
            <a:pPr marL="457200" indent="-457200" algn="l"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these services can be automatically started when the computer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boots, </a:t>
            </a:r>
          </a:p>
          <a:p>
            <a:pPr marL="457200" indent="-457200" algn="l"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can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 paused and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restarted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and do not  show any use interface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37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template">
  <a:themeElements>
    <a:clrScheme name="powerpoint-template 9">
      <a:dk1>
        <a:srgbClr val="4D4D4D"/>
      </a:dk1>
      <a:lt1>
        <a:srgbClr val="FFFFFF"/>
      </a:lt1>
      <a:dk2>
        <a:srgbClr val="4D4D4D"/>
      </a:dk2>
      <a:lt2>
        <a:srgbClr val="91C5F9"/>
      </a:lt2>
      <a:accent1>
        <a:srgbClr val="3997F5"/>
      </a:accent1>
      <a:accent2>
        <a:srgbClr val="0B73DB"/>
      </a:accent2>
      <a:accent3>
        <a:srgbClr val="FFFFFF"/>
      </a:accent3>
      <a:accent4>
        <a:srgbClr val="404040"/>
      </a:accent4>
      <a:accent5>
        <a:srgbClr val="AEC9F9"/>
      </a:accent5>
      <a:accent6>
        <a:srgbClr val="0968C6"/>
      </a:accent6>
      <a:hlink>
        <a:srgbClr val="0A69C8"/>
      </a:hlink>
      <a:folHlink>
        <a:srgbClr val="DDDDDD"/>
      </a:folHlink>
    </a:clrScheme>
    <a:fontScheme name="powerpoint-template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owerpoint-template 1">
        <a:dk1>
          <a:srgbClr val="4D4D4D"/>
        </a:dk1>
        <a:lt1>
          <a:srgbClr val="FFFFFF"/>
        </a:lt1>
        <a:dk2>
          <a:srgbClr val="4D4D4D"/>
        </a:dk2>
        <a:lt2>
          <a:srgbClr val="80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2">
        <a:dk1>
          <a:srgbClr val="4D4D4D"/>
        </a:dk1>
        <a:lt1>
          <a:srgbClr val="FFFFFF"/>
        </a:lt1>
        <a:dk2>
          <a:srgbClr val="4D4D4D"/>
        </a:dk2>
        <a:lt2>
          <a:srgbClr val="0C209B"/>
        </a:lt2>
        <a:accent1>
          <a:srgbClr val="2167BF"/>
        </a:accent1>
        <a:accent2>
          <a:srgbClr val="C60C0D"/>
        </a:accent2>
        <a:accent3>
          <a:srgbClr val="FFFFFF"/>
        </a:accent3>
        <a:accent4>
          <a:srgbClr val="404040"/>
        </a:accent4>
        <a:accent5>
          <a:srgbClr val="ABB8DC"/>
        </a:accent5>
        <a:accent6>
          <a:srgbClr val="B30A0B"/>
        </a:accent6>
        <a:hlink>
          <a:srgbClr val="1FAAE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3">
        <a:dk1>
          <a:srgbClr val="4D4D4D"/>
        </a:dk1>
        <a:lt1>
          <a:srgbClr val="FFFFFF"/>
        </a:lt1>
        <a:dk2>
          <a:srgbClr val="4D4D4D"/>
        </a:dk2>
        <a:lt2>
          <a:srgbClr val="1376BA"/>
        </a:lt2>
        <a:accent1>
          <a:srgbClr val="2091CB"/>
        </a:accent1>
        <a:accent2>
          <a:srgbClr val="2D76E4"/>
        </a:accent2>
        <a:accent3>
          <a:srgbClr val="FFFFFF"/>
        </a:accent3>
        <a:accent4>
          <a:srgbClr val="404040"/>
        </a:accent4>
        <a:accent5>
          <a:srgbClr val="ABC7E2"/>
        </a:accent5>
        <a:accent6>
          <a:srgbClr val="286ACF"/>
        </a:accent6>
        <a:hlink>
          <a:srgbClr val="3BAEDB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4">
        <a:dk1>
          <a:srgbClr val="4D4D4D"/>
        </a:dk1>
        <a:lt1>
          <a:srgbClr val="FFFFFF"/>
        </a:lt1>
        <a:dk2>
          <a:srgbClr val="4D4D4D"/>
        </a:dk2>
        <a:lt2>
          <a:srgbClr val="105A5B"/>
        </a:lt2>
        <a:accent1>
          <a:srgbClr val="167C7E"/>
        </a:accent1>
        <a:accent2>
          <a:srgbClr val="1C9495"/>
        </a:accent2>
        <a:accent3>
          <a:srgbClr val="FFFFFF"/>
        </a:accent3>
        <a:accent4>
          <a:srgbClr val="404040"/>
        </a:accent4>
        <a:accent5>
          <a:srgbClr val="ABBFC0"/>
        </a:accent5>
        <a:accent6>
          <a:srgbClr val="188687"/>
        </a:accent6>
        <a:hlink>
          <a:srgbClr val="28ACB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5">
        <a:dk1>
          <a:srgbClr val="4D4D4D"/>
        </a:dk1>
        <a:lt1>
          <a:srgbClr val="FFFFFF"/>
        </a:lt1>
        <a:dk2>
          <a:srgbClr val="4D4D4D"/>
        </a:dk2>
        <a:lt2>
          <a:srgbClr val="165A8B"/>
        </a:lt2>
        <a:accent1>
          <a:srgbClr val="27759B"/>
        </a:accent1>
        <a:accent2>
          <a:srgbClr val="3991B5"/>
        </a:accent2>
        <a:accent3>
          <a:srgbClr val="FFFFFF"/>
        </a:accent3>
        <a:accent4>
          <a:srgbClr val="404040"/>
        </a:accent4>
        <a:accent5>
          <a:srgbClr val="ACBDCB"/>
        </a:accent5>
        <a:accent6>
          <a:srgbClr val="3383A4"/>
        </a:accent6>
        <a:hlink>
          <a:srgbClr val="40A3E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6">
        <a:dk1>
          <a:srgbClr val="4D4D4D"/>
        </a:dk1>
        <a:lt1>
          <a:srgbClr val="FFFFFF"/>
        </a:lt1>
        <a:dk2>
          <a:srgbClr val="4D4D4D"/>
        </a:dk2>
        <a:lt2>
          <a:srgbClr val="42A5BC"/>
        </a:lt2>
        <a:accent1>
          <a:srgbClr val="0B70D4"/>
        </a:accent1>
        <a:accent2>
          <a:srgbClr val="61D9E4"/>
        </a:accent2>
        <a:accent3>
          <a:srgbClr val="FFFFFF"/>
        </a:accent3>
        <a:accent4>
          <a:srgbClr val="404040"/>
        </a:accent4>
        <a:accent5>
          <a:srgbClr val="AABBE6"/>
        </a:accent5>
        <a:accent6>
          <a:srgbClr val="57C4CF"/>
        </a:accent6>
        <a:hlink>
          <a:srgbClr val="2091E2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7">
        <a:dk1>
          <a:srgbClr val="4D4D4D"/>
        </a:dk1>
        <a:lt1>
          <a:srgbClr val="FFFFFF"/>
        </a:lt1>
        <a:dk2>
          <a:srgbClr val="4D4D4D"/>
        </a:dk2>
        <a:lt2>
          <a:srgbClr val="7B87E1"/>
        </a:lt2>
        <a:accent1>
          <a:srgbClr val="0B70D4"/>
        </a:accent1>
        <a:accent2>
          <a:srgbClr val="4646F0"/>
        </a:accent2>
        <a:accent3>
          <a:srgbClr val="FFFFFF"/>
        </a:accent3>
        <a:accent4>
          <a:srgbClr val="404040"/>
        </a:accent4>
        <a:accent5>
          <a:srgbClr val="AABBE6"/>
        </a:accent5>
        <a:accent6>
          <a:srgbClr val="3F3FD9"/>
        </a:accent6>
        <a:hlink>
          <a:srgbClr val="2091E2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8">
        <a:dk1>
          <a:srgbClr val="4D4D4D"/>
        </a:dk1>
        <a:lt1>
          <a:srgbClr val="FFFFFF"/>
        </a:lt1>
        <a:dk2>
          <a:srgbClr val="4D4D4D"/>
        </a:dk2>
        <a:lt2>
          <a:srgbClr val="91C5F9"/>
        </a:lt2>
        <a:accent1>
          <a:srgbClr val="3997F5"/>
        </a:accent1>
        <a:accent2>
          <a:srgbClr val="0A66C2"/>
        </a:accent2>
        <a:accent3>
          <a:srgbClr val="FFFFFF"/>
        </a:accent3>
        <a:accent4>
          <a:srgbClr val="404040"/>
        </a:accent4>
        <a:accent5>
          <a:srgbClr val="AEC9F9"/>
        </a:accent5>
        <a:accent6>
          <a:srgbClr val="085CB0"/>
        </a:accent6>
        <a:hlink>
          <a:srgbClr val="08529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9">
        <a:dk1>
          <a:srgbClr val="4D4D4D"/>
        </a:dk1>
        <a:lt1>
          <a:srgbClr val="FFFFFF"/>
        </a:lt1>
        <a:dk2>
          <a:srgbClr val="4D4D4D"/>
        </a:dk2>
        <a:lt2>
          <a:srgbClr val="91C5F9"/>
        </a:lt2>
        <a:accent1>
          <a:srgbClr val="3997F5"/>
        </a:accent1>
        <a:accent2>
          <a:srgbClr val="0B73DB"/>
        </a:accent2>
        <a:accent3>
          <a:srgbClr val="FFFFFF"/>
        </a:accent3>
        <a:accent4>
          <a:srgbClr val="404040"/>
        </a:accent4>
        <a:accent5>
          <a:srgbClr val="AEC9F9"/>
        </a:accent5>
        <a:accent6>
          <a:srgbClr val="0968C6"/>
        </a:accent6>
        <a:hlink>
          <a:srgbClr val="0A69C8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</Template>
  <TotalTime>258</TotalTime>
  <Words>687</Words>
  <Application>Microsoft Office PowerPoint</Application>
  <PresentationFormat>On-screen Show (4:3)</PresentationFormat>
  <Paragraphs>107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Microsoft Sans Serif</vt:lpstr>
      <vt:lpstr>Times New Roman</vt:lpstr>
      <vt:lpstr>Wingdings</vt:lpstr>
      <vt:lpstr>powerpoint-template</vt:lpstr>
      <vt:lpstr> Dot Net  Application</vt:lpstr>
      <vt:lpstr>HISTORY  OF .NET?</vt:lpstr>
      <vt:lpstr>.NET VERSIONS</vt:lpstr>
      <vt:lpstr>.NET FRAMEWORK</vt:lpstr>
      <vt:lpstr>TYPES OF APPLICATIONS</vt:lpstr>
      <vt:lpstr>WINDOWS APPLICATION</vt:lpstr>
      <vt:lpstr>WEB APPLICATION</vt:lpstr>
      <vt:lpstr>CONSOLE APPLICATION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Cloud Computing</dc:title>
  <dc:creator>Laxman</dc:creator>
  <cp:lastModifiedBy>BVOC</cp:lastModifiedBy>
  <cp:revision>48</cp:revision>
  <dcterms:created xsi:type="dcterms:W3CDTF">2015-09-07T14:07:43Z</dcterms:created>
  <dcterms:modified xsi:type="dcterms:W3CDTF">2019-03-20T05:11:30Z</dcterms:modified>
</cp:coreProperties>
</file>